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88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77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47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775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5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412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30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08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85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48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90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B25B-89C9-4C17-AB75-91407DE9F8B5}" type="datetimeFigureOut">
              <a:rPr lang="cs-CZ" smtClean="0"/>
              <a:t>28.11.2023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7FE16-DE38-471C-A8DC-8853011F3B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3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cela.lisikova@jko.cz" TargetMode="External"/><Relationship Id="rId2" Type="http://schemas.openxmlformats.org/officeDocument/2006/relationships/hyperlink" Target="mailto:veronika.frydlova@jko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urita.cermat.cz/" TargetMode="External"/><Relationship Id="rId2" Type="http://schemas.openxmlformats.org/officeDocument/2006/relationships/hyperlink" Target="http://www.jko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urita.cerma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u="sng" dirty="0"/>
              <a:t>Organizace MZ:</a:t>
            </a:r>
            <a:br>
              <a:rPr lang="cs-CZ" u="sng" dirty="0"/>
            </a:br>
            <a:br>
              <a:rPr lang="cs-CZ" u="sng" dirty="0"/>
            </a:br>
            <a:endParaRPr lang="cs-CZ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45508" y="2316163"/>
            <a:ext cx="9144000" cy="342741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cs-CZ" sz="5800" dirty="0">
                <a:solidFill>
                  <a:srgbClr val="FF0000"/>
                </a:solidFill>
              </a:rPr>
              <a:t>Mgr. Veronika Frýdlová</a:t>
            </a:r>
          </a:p>
          <a:p>
            <a:pPr algn="l"/>
            <a:r>
              <a:rPr lang="cs-CZ" sz="5800" dirty="0">
                <a:solidFill>
                  <a:srgbClr val="FF0000"/>
                </a:solidFill>
              </a:rPr>
              <a:t>Marcela Lisíková (studijní oddělení)</a:t>
            </a:r>
          </a:p>
          <a:p>
            <a:pPr algn="l"/>
            <a:endParaRPr lang="cs-CZ" sz="5800" dirty="0">
              <a:solidFill>
                <a:srgbClr val="FF0000"/>
              </a:solidFill>
            </a:endParaRPr>
          </a:p>
          <a:p>
            <a:pPr algn="l"/>
            <a:r>
              <a:rPr lang="cs-CZ" sz="3200" dirty="0">
                <a:solidFill>
                  <a:srgbClr val="FF0000"/>
                </a:solidFill>
                <a:hlinkClick r:id="rId2"/>
              </a:rPr>
              <a:t>veronika.frydlova@jko.cz</a:t>
            </a:r>
            <a:endParaRPr lang="cs-CZ" sz="3200" dirty="0">
              <a:solidFill>
                <a:srgbClr val="FF0000"/>
              </a:solidFill>
            </a:endParaRPr>
          </a:p>
          <a:p>
            <a:pPr algn="l"/>
            <a:r>
              <a:rPr lang="cs-CZ" sz="3200" dirty="0">
                <a:solidFill>
                  <a:srgbClr val="0070C0"/>
                </a:solidFill>
                <a:hlinkClick r:id="rId3"/>
              </a:rPr>
              <a:t>marcela.lisikova@jko.cz</a:t>
            </a:r>
            <a:endParaRPr lang="cs-CZ" sz="3200" dirty="0">
              <a:solidFill>
                <a:srgbClr val="0070C0"/>
              </a:solidFill>
            </a:endParaRPr>
          </a:p>
          <a:p>
            <a:pPr algn="l"/>
            <a:endParaRPr lang="cs-CZ" sz="3200" dirty="0">
              <a:solidFill>
                <a:srgbClr val="0070C0"/>
              </a:solidFill>
            </a:endParaRPr>
          </a:p>
          <a:p>
            <a:pPr algn="l"/>
            <a:endParaRPr lang="cs-CZ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1325563"/>
          </a:xfrm>
        </p:spPr>
        <p:txBody>
          <a:bodyPr/>
          <a:lstStyle/>
          <a:p>
            <a:r>
              <a:rPr lang="cs-CZ" u="sng" dirty="0"/>
              <a:t>Informační 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www.jko.cz</a:t>
            </a:r>
            <a:endParaRPr lang="cs-CZ" sz="3600" dirty="0">
              <a:solidFill>
                <a:srgbClr val="0070C0"/>
              </a:solidFill>
            </a:endParaRPr>
          </a:p>
          <a:p>
            <a:r>
              <a:rPr lang="cs-CZ" sz="36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maturita.cermat.cz</a:t>
            </a:r>
            <a:endParaRPr lang="cs-CZ" sz="3600" dirty="0">
              <a:solidFill>
                <a:srgbClr val="0070C0"/>
              </a:solidFill>
            </a:endParaRPr>
          </a:p>
          <a:p>
            <a:r>
              <a:rPr lang="cs-CZ" sz="3600" dirty="0" err="1">
                <a:solidFill>
                  <a:srgbClr val="002060"/>
                </a:solidFill>
              </a:rPr>
              <a:t>facebook</a:t>
            </a:r>
            <a:r>
              <a:rPr lang="cs-CZ" sz="3600" dirty="0">
                <a:solidFill>
                  <a:srgbClr val="002060"/>
                </a:solidFill>
              </a:rPr>
              <a:t>: Udělám maturitu</a:t>
            </a:r>
          </a:p>
          <a:p>
            <a:r>
              <a:rPr lang="cs-CZ" sz="3600" dirty="0">
                <a:solidFill>
                  <a:srgbClr val="FF0000"/>
                </a:solidFill>
              </a:rPr>
              <a:t>nástěnka u ředitelství</a:t>
            </a:r>
          </a:p>
          <a:p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Výsledkový portál žáka: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 registraci je nutný autentizační kód z výpisu maturitní přihlášky.</a:t>
            </a:r>
          </a:p>
          <a:p>
            <a:r>
              <a:rPr lang="cs-CZ" dirty="0">
                <a:solidFill>
                  <a:srgbClr val="FF0000"/>
                </a:solidFill>
              </a:rPr>
              <a:t> přístup na portál: https:// vpz.cermat.cz</a:t>
            </a:r>
          </a:p>
          <a:p>
            <a:r>
              <a:rPr lang="cs-CZ" dirty="0">
                <a:solidFill>
                  <a:srgbClr val="FF0000"/>
                </a:solidFill>
              </a:rPr>
              <a:t>registrace žáků bude spuštěna 2.1.2024 (registrace je platná 1 kalendářní rok)</a:t>
            </a: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87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Termíny zkoušek: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uzavření 2.pololetí – podmínka účasti MZ jaro 2024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</a:t>
            </a:r>
            <a:r>
              <a:rPr lang="cs-CZ" dirty="0">
                <a:solidFill>
                  <a:srgbClr val="FF0000"/>
                </a:solidFill>
                <a:highlight>
                  <a:srgbClr val="00FF00"/>
                </a:highlight>
              </a:rPr>
              <a:t>23.4.2024</a:t>
            </a:r>
          </a:p>
          <a:p>
            <a:r>
              <a:rPr lang="cs-CZ" dirty="0">
                <a:solidFill>
                  <a:srgbClr val="0070C0"/>
                </a:solidFill>
              </a:rPr>
              <a:t>písemné zkoušky: DT, PP 2.-7.5.2024 (ČJ a AJ asi 2. a 3.5.)</a:t>
            </a:r>
          </a:p>
          <a:p>
            <a:r>
              <a:rPr lang="cs-CZ" dirty="0">
                <a:solidFill>
                  <a:srgbClr val="FF0000"/>
                </a:solidFill>
              </a:rPr>
              <a:t>praktické zkoušky (HLO): 9.-15.5.2024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ústní zkoušky: 20.-31.5.2024</a:t>
            </a:r>
          </a:p>
          <a:p>
            <a:r>
              <a:rPr lang="cs-CZ" dirty="0">
                <a:solidFill>
                  <a:srgbClr val="FF0000"/>
                </a:solidFill>
              </a:rPr>
              <a:t>MZ vysvědčení: po ukončení zkoušek celé třídy</a:t>
            </a:r>
          </a:p>
        </p:txBody>
      </p:sp>
    </p:spTree>
    <p:extLst>
      <p:ext uri="{BB962C8B-B14F-4D97-AF65-F5344CB8AC3E}">
        <p14:creationId xmlns:p14="http://schemas.microsoft.com/office/powerpoint/2010/main" val="43710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AF99E4-B8C6-4CDA-B4CF-B0634ECF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F25E3D-71B3-4F00-8422-1F3682F35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časový limit DT: ČJL 85 min., AJ 110 min. (40+70 min.)</a:t>
            </a:r>
          </a:p>
          <a:p>
            <a:r>
              <a:rPr lang="cs-CZ" dirty="0">
                <a:solidFill>
                  <a:srgbClr val="FF0000"/>
                </a:solidFill>
              </a:rPr>
              <a:t>časový limit PP: ČJL 110 min., AJ 60 min.</a:t>
            </a:r>
          </a:p>
          <a:p>
            <a:r>
              <a:rPr lang="cs-CZ" dirty="0">
                <a:solidFill>
                  <a:srgbClr val="0070C0"/>
                </a:solidFill>
              </a:rPr>
              <a:t> výsledky DT: 15.5.2024 (úspěšné vykonání DT není podmínkou pro konání ÚZ), výsledky ostatních zkoušek v den jejich konání</a:t>
            </a:r>
          </a:p>
          <a:p>
            <a:r>
              <a:rPr lang="cs-CZ" dirty="0">
                <a:solidFill>
                  <a:srgbClr val="FF0000"/>
                </a:solidFill>
              </a:rPr>
              <a:t>DT-státní část, hodnocení uspěl/neuspěl; PP-profilová (školní) část    ČJ a AJ – písemná a ústní zkouška součástí profilové (školní) části MZ – hodnocení: 40 %PP a 60 % ÚZ (</a:t>
            </a:r>
            <a:r>
              <a:rPr lang="cs-CZ" dirty="0" err="1">
                <a:solidFill>
                  <a:srgbClr val="FF0000"/>
                </a:solidFill>
              </a:rPr>
              <a:t>body</a:t>
            </a:r>
            <a:r>
              <a:rPr lang="cs-CZ" dirty="0" err="1">
                <a:solidFill>
                  <a:srgbClr val="FF0000"/>
                </a:solidFill>
                <a:sym typeface="Symbol" panose="05050102010706020507" pitchFamily="18" charset="2"/>
              </a:rPr>
              <a:t>známka</a:t>
            </a:r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</a:p>
          <a:p>
            <a:r>
              <a:rPr lang="cs-CZ" dirty="0">
                <a:solidFill>
                  <a:srgbClr val="FF0000"/>
                </a:solidFill>
                <a:sym typeface="Symbol" panose="05050102010706020507" pitchFamily="18" charset="2"/>
              </a:rPr>
              <a:t>počet pokusů na jednotlivé zkoušky: 1 řádný, 2 opravné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51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přezkumná řízení (odvolání) – viz </a:t>
            </a:r>
            <a:r>
              <a:rPr lang="cs-CZ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maturita.cermat.cz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0070C0"/>
                </a:solidFill>
              </a:rPr>
              <a:t>nahrazení profilové zkoušky z cizího jazyka certifikátem se naší školy netýká  </a:t>
            </a:r>
          </a:p>
          <a:p>
            <a:r>
              <a:rPr lang="cs-CZ" dirty="0">
                <a:solidFill>
                  <a:srgbClr val="FF0000"/>
                </a:solidFill>
              </a:rPr>
              <a:t>přihlašování k podzimnímu termínu: do 25.6.2024</a:t>
            </a:r>
          </a:p>
          <a:p>
            <a:r>
              <a:rPr lang="cs-CZ" dirty="0">
                <a:solidFill>
                  <a:srgbClr val="0070C0"/>
                </a:solidFill>
              </a:rPr>
              <a:t>podzimní zkušební období: září 2024</a:t>
            </a:r>
          </a:p>
          <a:p>
            <a:r>
              <a:rPr lang="cs-CZ" dirty="0">
                <a:solidFill>
                  <a:srgbClr val="FF0000"/>
                </a:solidFill>
              </a:rPr>
              <a:t>MZ lze vykonat nejpozději do 5 let (od uzavření 4. ročníku)</a:t>
            </a:r>
          </a:p>
          <a:p>
            <a:r>
              <a:rPr lang="cs-CZ" dirty="0">
                <a:solidFill>
                  <a:srgbClr val="0070C0"/>
                </a:solidFill>
              </a:rPr>
              <a:t>uznané zkoušky z předchozího vzdělání: žák nekoná zkoušky společné části (ČJ a AJ) a na ně vázané zkoušky v profilové části – je nutné podat žádost!</a:t>
            </a:r>
          </a:p>
          <a:p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70C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914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Žádost o uznání zkoušek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Žádám o uznání zkoušek společné části maturitní zkoušky a vázaných zkoušek </a:t>
            </a:r>
            <a:r>
              <a:rPr lang="cs-CZ"/>
              <a:t>profilové části </a:t>
            </a:r>
            <a:r>
              <a:rPr lang="cs-CZ" dirty="0"/>
              <a:t>na základě maturitního vysvědčení č. …………………….</a:t>
            </a:r>
          </a:p>
          <a:p>
            <a:r>
              <a:rPr lang="cs-CZ" dirty="0"/>
              <a:t>podpis žáka (další podpisy nejsou nutné) </a:t>
            </a:r>
          </a:p>
          <a:p>
            <a:r>
              <a:rPr lang="cs-CZ" dirty="0"/>
              <a:t>doložit kopii MZ vysvědčení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36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494E6C9-C54B-4375-A93E-827A956D2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9712"/>
            <a:ext cx="12192000" cy="30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8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4D7140-815F-4446-95AA-EEDDA06A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Výsledky MZ 2023 (jarní termín)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4708E8-4756-44D0-8F6A-759119E79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70C0"/>
                </a:solidFill>
              </a:rPr>
              <a:t>Procentuální úspěšnost: ČR 77,7 %, SOŠ umělecké 77,9 %, JKO 84,9 % 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/>
              <a:t>8.TC 100 %, 4.C 100 %, 4.A hudba 85,7 %, 4.B 79,2 %, 4.A zpěv 71,4%</a:t>
            </a:r>
          </a:p>
          <a:p>
            <a:r>
              <a:rPr lang="cs-CZ" dirty="0"/>
              <a:t>společná (státní) část, tj. didaktické testy ČJ a AJ: JKO 73,6 % (SOŠ um 82,9 %); nadprůměrné výsledky má 4.C, 8.TC</a:t>
            </a:r>
          </a:p>
          <a:p>
            <a:r>
              <a:rPr lang="cs-CZ" dirty="0"/>
              <a:t>profilová část, tj. vše ostatní: JKO 88,7 % (SOŠ um 82,6 %); nadprůměrné výsledky má 4.C, 8.TC, 4.B, 4.A hudba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11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485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Motiv Office</vt:lpstr>
      <vt:lpstr>Organizace MZ:  </vt:lpstr>
      <vt:lpstr>Informační zdroje:</vt:lpstr>
      <vt:lpstr>Výsledkový portál žáka: </vt:lpstr>
      <vt:lpstr>Termíny zkoušek:</vt:lpstr>
      <vt:lpstr>Různé:</vt:lpstr>
      <vt:lpstr>Různé: </vt:lpstr>
      <vt:lpstr>Žádost o uznání zkoušek</vt:lpstr>
      <vt:lpstr>Prezentace aplikace PowerPoint</vt:lpstr>
      <vt:lpstr>Výsledky MZ 2023 (jarní termín)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MZ:</dc:title>
  <dc:creator>Frydlova</dc:creator>
  <cp:lastModifiedBy>Veronika Frydlova</cp:lastModifiedBy>
  <cp:revision>71</cp:revision>
  <dcterms:created xsi:type="dcterms:W3CDTF">2015-11-12T13:23:25Z</dcterms:created>
  <dcterms:modified xsi:type="dcterms:W3CDTF">2023-11-28T11:53:11Z</dcterms:modified>
</cp:coreProperties>
</file>